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62" r:id="rId4"/>
    <p:sldId id="263" r:id="rId5"/>
    <p:sldId id="264" r:id="rId6"/>
    <p:sldId id="265" r:id="rId7"/>
    <p:sldId id="266" r:id="rId8"/>
    <p:sldId id="282" r:id="rId9"/>
    <p:sldId id="283" r:id="rId10"/>
    <p:sldId id="284" r:id="rId11"/>
    <p:sldId id="261" r:id="rId12"/>
    <p:sldId id="281" r:id="rId13"/>
    <p:sldId id="276" r:id="rId14"/>
    <p:sldId id="268" r:id="rId15"/>
    <p:sldId id="269" r:id="rId16"/>
    <p:sldId id="271" r:id="rId17"/>
    <p:sldId id="270" r:id="rId18"/>
    <p:sldId id="285" r:id="rId19"/>
    <p:sldId id="277" r:id="rId20"/>
    <p:sldId id="278" r:id="rId21"/>
    <p:sldId id="279" r:id="rId22"/>
    <p:sldId id="275" r:id="rId23"/>
    <p:sldId id="280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12.06.2024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7232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12.06.2024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5184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12.06.2024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9577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12.06.2024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811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12.06.2024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643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12.06.2024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8927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12.06.2024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6276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12.06.2024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8853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12.06.2024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2607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12.06.2024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4075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12.06.2024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7415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04C8C-A16D-40ED-B7C8-20CC6A7D0227}" type="datetimeFigureOut">
              <a:rPr lang="ru-RU" smtClean="0"/>
              <a:t>12.06.2024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7261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hyperlink" Target="https://uslugi.egov66.ru/forest-api/api/public/services/10701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hyperlink" Target="https://uslugi.egov66.ru/forest-api/api/request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hyperlink" Target="https://uslugi.egov66.ru/forest-api/api/requests/2334177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uslugi.egov66.ru/forest-api/api/requests/2334177/next-status?to=9806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uslugi.egov66.ru/forest-api/api/requests/2362678/documents/74c6a49b-0ad3-4da1-958c-d8f6ce96226c/export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hyperlink" Target="https://uslugi.egov66.ru/forest-api/api/documents/%7bdocumentId%7dsign/externa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28" y="391588"/>
            <a:ext cx="1598971" cy="706792"/>
          </a:xfrm>
          <a:prstGeom prst="rect">
            <a:avLst/>
          </a:prstGeom>
        </p:spPr>
      </p:pic>
      <p:sp>
        <p:nvSpPr>
          <p:cNvPr id="16" name="Заголовок 1"/>
          <p:cNvSpPr txBox="1">
            <a:spLocks/>
          </p:cNvSpPr>
          <p:nvPr/>
        </p:nvSpPr>
        <p:spPr>
          <a:xfrm>
            <a:off x="514837" y="27916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Разработка ведомственной информационной системы "Лесопользование"</a:t>
            </a:r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514837" y="53276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Выполнил: Каспшицкий Алексей Александрович </a:t>
            </a:r>
          </a:p>
          <a:p>
            <a:pPr algn="l"/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Научный руководитель от </a:t>
            </a:r>
            <a:r>
              <a:rPr lang="ru-RU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ТюмГУ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Ивашко Александр Григорьевич, д.т.н., профессор</a:t>
            </a:r>
          </a:p>
          <a:p>
            <a:pPr algn="l"/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Руководитель от предприятия: Ткаченко Иван Николаевич</a:t>
            </a:r>
          </a:p>
          <a:p>
            <a:pPr algn="l"/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Место практики: ООО «Техноком»</a:t>
            </a:r>
          </a:p>
        </p:txBody>
      </p:sp>
    </p:spTree>
    <p:extLst>
      <p:ext uri="{BB962C8B-B14F-4D97-AF65-F5344CB8AC3E}">
        <p14:creationId xmlns:p14="http://schemas.microsoft.com/office/powerpoint/2010/main" val="3437555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89560"/>
            <a:ext cx="10973518" cy="3945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Основные этапы работы с системой: генерация и подписание итогового документа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EEA9A8A-653A-4B27-EA4B-5EE36FA9C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240" y="627384"/>
            <a:ext cx="4181383" cy="623061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47407FA-8BB0-14C1-786A-1A99D80BA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4378" y="627384"/>
            <a:ext cx="3973305" cy="615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58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239507"/>
            <a:ext cx="13360893" cy="4542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Основной (успешный) сценарий полного цикла работы с заявлением без межведомственных запросов.</a:t>
            </a: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502015" y="1093047"/>
            <a:ext cx="4818131" cy="383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1626447"/>
            <a:ext cx="4818131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124" y="693749"/>
            <a:ext cx="11714747" cy="616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56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239507"/>
            <a:ext cx="13360893" cy="4542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Общая архитектура системы:</a:t>
            </a: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502015" y="1093047"/>
            <a:ext cx="4818131" cy="383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1626447"/>
            <a:ext cx="4818131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69CDC87-996C-61BC-5B73-F4391BA6B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3357" y="693749"/>
            <a:ext cx="6408701" cy="609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73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41907" y="136682"/>
            <a:ext cx="9891500" cy="3284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Детализированная архитектура системы:</a:t>
            </a: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654415" y="10649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295" y="590664"/>
            <a:ext cx="9690597" cy="626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43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Заголовок 1"/>
          <p:cNvSpPr txBox="1">
            <a:spLocks/>
          </p:cNvSpPr>
          <p:nvPr/>
        </p:nvSpPr>
        <p:spPr>
          <a:xfrm>
            <a:off x="0" y="42449"/>
            <a:ext cx="9843009" cy="7007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Чтение информации о выбранной услуге: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</a:t>
            </a:r>
            <a:r>
              <a:rPr lang="en-US" sz="1600" dirty="0">
                <a:hlinkClick r:id="rId4"/>
              </a:rPr>
              <a:t>https://uslugi.egov66.ru/forest-api/api/public/services/10701</a:t>
            </a:r>
            <a:r>
              <a:rPr lang="ru-RU" sz="1600" dirty="0"/>
              <a:t> </a:t>
            </a: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654415" y="10649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394045" y="2853229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0" y="1694438"/>
            <a:ext cx="70129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Тело ответа прикреплено в приложении №1.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endParaRPr lang="ru-RU" sz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Краткое описание тела ответа: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2205938"/>
            <a:ext cx="302003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категории, </a:t>
            </a:r>
          </a:p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основания отказа, </a:t>
            </a:r>
          </a:p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категории получателей, </a:t>
            </a:r>
          </a:p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полное наименование услуги, </a:t>
            </a:r>
          </a:p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перечень поставщиков услуги,</a:t>
            </a:r>
          </a:p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административный регламент, </a:t>
            </a:r>
          </a:p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стоимость и сроки оказания услуги, </a:t>
            </a:r>
          </a:p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документы необходимые для получения услуги.</a:t>
            </a:r>
          </a:p>
        </p:txBody>
      </p:sp>
      <p:pic>
        <p:nvPicPr>
          <p:cNvPr id="15" name="Рисунок 14" descr="Изображение выглядит как текст, диаграмма, План, линия&#10;&#10;Автоматически созданное описание"/>
          <p:cNvPicPr/>
          <p:nvPr/>
        </p:nvPicPr>
        <p:blipFill>
          <a:blip r:embed="rId5"/>
          <a:stretch>
            <a:fillRect/>
          </a:stretch>
        </p:blipFill>
        <p:spPr>
          <a:xfrm>
            <a:off x="3159853" y="571143"/>
            <a:ext cx="9028429" cy="624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30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Заголовок 1"/>
          <p:cNvSpPr txBox="1">
            <a:spLocks/>
          </p:cNvSpPr>
          <p:nvPr/>
        </p:nvSpPr>
        <p:spPr>
          <a:xfrm>
            <a:off x="0" y="32485"/>
            <a:ext cx="8009382" cy="7007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Создание черновика заявления: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 </a:t>
            </a:r>
            <a:r>
              <a:rPr lang="en-US" sz="1600" dirty="0">
                <a:hlinkClick r:id="rId4"/>
              </a:rPr>
              <a:t>https://uslugi.egov66.ru/forest-api/api/requests</a:t>
            </a:r>
            <a:r>
              <a:rPr lang="ru-RU" sz="1600" dirty="0"/>
              <a:t>  </a:t>
            </a: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425942" y="2853229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-37801" y="2880884"/>
            <a:ext cx="2772612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Логика запроса: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Создать заявление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,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Установить статус черновик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,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Пред заполнить информацию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.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0" y="1103709"/>
            <a:ext cx="23656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Тело запроса и ответа прикреплено в приложении №2. 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-37800" y="1820322"/>
            <a:ext cx="2990726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На момент создания черновика в заявлении заполняются </a:t>
            </a:r>
            <a:r>
              <a:rPr lang="ru-RU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следующие поля</a:t>
            </a: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: </a:t>
            </a:r>
          </a:p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	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заявитель,			исполнитель, </a:t>
            </a:r>
          </a:p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	услуга.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0037" y="608379"/>
            <a:ext cx="9171963" cy="624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23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Заголовок 1"/>
          <p:cNvSpPr txBox="1">
            <a:spLocks/>
          </p:cNvSpPr>
          <p:nvPr/>
        </p:nvSpPr>
        <p:spPr>
          <a:xfrm>
            <a:off x="0" y="-164796"/>
            <a:ext cx="9555489" cy="11425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ru-RU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Чтение выбранного заявления: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</a:t>
            </a:r>
            <a:r>
              <a:rPr lang="en-US" sz="1600" dirty="0">
                <a:hlinkClick r:id="rId4"/>
              </a:rPr>
              <a:t>https://uslugi.egov66.ru/forest-api/api/requests/2334177</a:t>
            </a:r>
            <a:r>
              <a:rPr lang="en-US" sz="1600" dirty="0"/>
              <a:t> </a:t>
            </a:r>
            <a:endParaRPr lang="ru-RU" sz="16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9344" y="1009621"/>
            <a:ext cx="281163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Тело ответа прикреплено в приложении №3. </a:t>
            </a:r>
          </a:p>
          <a:p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Краткое описание тела ответа: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540596" y="2215954"/>
            <a:ext cx="302975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Заявитель,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Представитель,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Земельный участок,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Оказываемая услуга,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Вид права пользования участком,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Приложенные к заявлению документы,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Срок планируемого использования участка.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0037" y="608379"/>
            <a:ext cx="9171963" cy="624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74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Заголовок 1"/>
          <p:cNvSpPr txBox="1">
            <a:spLocks/>
          </p:cNvSpPr>
          <p:nvPr/>
        </p:nvSpPr>
        <p:spPr>
          <a:xfrm>
            <a:off x="0" y="56461"/>
            <a:ext cx="12191999" cy="9230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Смена статуса (подача заявления)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PUT </a:t>
            </a:r>
            <a:r>
              <a:rPr lang="en-US" sz="1800" dirty="0">
                <a:hlinkClick r:id="rId4"/>
              </a:rPr>
              <a:t>https://uslugi.egov66.ru/forest-api/api/requests/2334177/next-status?to=9806</a:t>
            </a:r>
            <a:r>
              <a:rPr lang="en-US" sz="1800" dirty="0"/>
              <a:t> </a:t>
            </a:r>
            <a:endParaRPr lang="ru-RU" sz="1800" dirty="0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654415" y="10649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394045" y="2853229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36884" y="2490625"/>
            <a:ext cx="6398595" cy="1934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Логика при выполнении запроса: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Проверка заполнения обязательных полей, подписан ли документ заявления.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Проверка не забронирован ли запрашиваемый участок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Отправить заявление на регистрацию в СЭД ПСО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Перевести заявление в статус «На регистрации»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Блокировать возможность редактировать атрибуты заявления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ru-RU" sz="19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36884" y="1160838"/>
            <a:ext cx="6096000" cy="9694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Тело запроса прикреплено в приложении №4. В ответе возвращается такая же структура, что и при чтении заявления.</a:t>
            </a:r>
          </a:p>
        </p:txBody>
      </p:sp>
    </p:spTree>
    <p:extLst>
      <p:ext uri="{BB962C8B-B14F-4D97-AF65-F5344CB8AC3E}">
        <p14:creationId xmlns:p14="http://schemas.microsoft.com/office/powerpoint/2010/main" val="3698726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Заголовок 1"/>
          <p:cNvSpPr txBox="1">
            <a:spLocks/>
          </p:cNvSpPr>
          <p:nvPr/>
        </p:nvSpPr>
        <p:spPr>
          <a:xfrm>
            <a:off x="0" y="56461"/>
            <a:ext cx="12191999" cy="9230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Формирование документа из шаблона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 </a:t>
            </a:r>
            <a:r>
              <a:rPr lang="af-ZA" sz="1800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https://uslugi.egov66.ru/forest-api/api/requests/2362678/documents/74c6a49b-0ad3-4da1-958c-d8f6ce96226c/export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endParaRPr lang="ru-RU" sz="1800" dirty="0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394045" y="2853229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26184" y="1595408"/>
            <a:ext cx="6398595" cy="213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Логика при выполнении запроса: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Проверяется существует ли шаблон к выбранному документу.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Создаётся объектная модель документа в виде объекта класса </a:t>
            </a:r>
            <a:r>
              <a:rPr lang="af-ZA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XWPFDocument</a:t>
            </a:r>
            <a:endParaRPr lang="ru-RU" sz="19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Выполняется поиск маркированных блоков для вставки значений из объекта заявления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Копирование сгенерированного файла в ответное сообщение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ru-RU" sz="19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54590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Заголовок 1"/>
          <p:cNvSpPr txBox="1">
            <a:spLocks/>
          </p:cNvSpPr>
          <p:nvPr/>
        </p:nvSpPr>
        <p:spPr>
          <a:xfrm>
            <a:off x="0" y="3105"/>
            <a:ext cx="12311118" cy="8371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Отправка документа на подписание:</a:t>
            </a:r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https://uslugi.egov66.ru/forest-api/api/documents/{documentId}/sign/external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ru-RU" sz="1800" dirty="0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3628342"/>
            <a:ext cx="3556096" cy="2850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Логика при выполнении запроса: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На основе типа документа выбирается тип запроса в генератор сообщений.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Выбирается оператор-получатель на стороне СЭД ПСО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Отправляется сообщение в генератор сообщений в запросе передается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id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документа, тип шаблона,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id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оператора,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id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получателя.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Логика формирования и обработки пакетов при презентации рассматриваться не будет.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-29780" y="1567820"/>
            <a:ext cx="3615655" cy="1482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В параметрах запроса передаётся идентификатор подписываемого документа.</a:t>
            </a:r>
          </a:p>
          <a:p>
            <a:pPr algn="just">
              <a:lnSpc>
                <a:spcPct val="70000"/>
              </a:lnSpc>
              <a:spcBef>
                <a:spcPct val="0"/>
              </a:spcBef>
            </a:pP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В теле запроса передается комментарий к подписываемому документу.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96" y="840296"/>
            <a:ext cx="8949465" cy="575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55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89560"/>
            <a:ext cx="7325803" cy="4846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СЭР РИП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45" y="660857"/>
            <a:ext cx="12074155" cy="555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39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137793"/>
            <a:ext cx="7205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Общее количество реализованных запросов, разбитых по группам (шт.)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9C43920-CFA3-588B-ED13-235E91919DDC}"/>
              </a:ext>
            </a:extLst>
          </p:cNvPr>
          <p:cNvSpPr/>
          <p:nvPr/>
        </p:nvSpPr>
        <p:spPr>
          <a:xfrm>
            <a:off x="409448" y="912576"/>
            <a:ext cx="719904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Запросы обрабатываемые системой:</a:t>
            </a:r>
            <a:r>
              <a:rPr lang="en-US" b="1" dirty="0"/>
              <a:t> </a:t>
            </a:r>
            <a:r>
              <a:rPr lang="ru-RU" b="1" dirty="0"/>
              <a:t>387</a:t>
            </a:r>
            <a:r>
              <a:rPr lang="en-US" b="1" dirty="0"/>
              <a:t> (</a:t>
            </a:r>
            <a:r>
              <a:rPr lang="ru-RU" b="1" dirty="0"/>
              <a:t>реализовано командой)</a:t>
            </a:r>
            <a:endParaRPr lang="ru-RU" dirty="0"/>
          </a:p>
          <a:p>
            <a:r>
              <a:rPr lang="ru-RU" dirty="0"/>
              <a:t>Запросов описано в работе: 33</a:t>
            </a:r>
          </a:p>
          <a:p>
            <a:r>
              <a:rPr lang="ru-RU" dirty="0"/>
              <a:t>Из которых:</a:t>
            </a:r>
            <a:endParaRPr lang="en-US" dirty="0"/>
          </a:p>
          <a:p>
            <a:r>
              <a:rPr lang="ru-RU" dirty="0"/>
              <a:t>для работы с услугами -</a:t>
            </a:r>
            <a:r>
              <a:rPr lang="en-US" dirty="0"/>
              <a:t> </a:t>
            </a:r>
            <a:r>
              <a:rPr lang="ru-RU" dirty="0"/>
              <a:t>2</a:t>
            </a:r>
          </a:p>
          <a:p>
            <a:r>
              <a:rPr lang="ru-RU" dirty="0"/>
              <a:t>для работы с заявлением, файлами заявления - 22</a:t>
            </a:r>
            <a:r>
              <a:rPr lang="en-US" dirty="0"/>
              <a:t> </a:t>
            </a:r>
            <a:endParaRPr lang="ru-RU" dirty="0"/>
          </a:p>
          <a:p>
            <a:r>
              <a:rPr lang="ru-RU" dirty="0"/>
              <a:t>для работы с </a:t>
            </a:r>
            <a:r>
              <a:rPr lang="ru-RU" dirty="0" err="1"/>
              <a:t>геосервером</a:t>
            </a:r>
            <a:r>
              <a:rPr lang="ru-RU" dirty="0"/>
              <a:t> - 3</a:t>
            </a:r>
          </a:p>
          <a:p>
            <a:r>
              <a:rPr lang="ru-RU" dirty="0"/>
              <a:t>для межведомственных запросов -</a:t>
            </a:r>
            <a:r>
              <a:rPr lang="en-US" dirty="0"/>
              <a:t> </a:t>
            </a:r>
            <a:r>
              <a:rPr lang="ru-RU" dirty="0"/>
              <a:t>3</a:t>
            </a:r>
          </a:p>
          <a:p>
            <a:r>
              <a:rPr lang="ru-RU" dirty="0"/>
              <a:t>для взаимодействия с СЭД - 3</a:t>
            </a:r>
          </a:p>
        </p:txBody>
      </p:sp>
    </p:spTree>
    <p:extLst>
      <p:ext uri="{BB962C8B-B14F-4D97-AF65-F5344CB8AC3E}">
        <p14:creationId xmlns:p14="http://schemas.microsoft.com/office/powerpoint/2010/main" val="3341474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137793"/>
            <a:ext cx="5477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Список таблиц созданных для работы всей системы: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81" y="727910"/>
            <a:ext cx="11974637" cy="548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904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137222" y="-30868"/>
            <a:ext cx="9891500" cy="4711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Таблицы БД для работы с заявлением</a:t>
            </a: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654415" y="10649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394045" y="2853229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77" y="298397"/>
            <a:ext cx="10715193" cy="655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52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55336" y="5549"/>
            <a:ext cx="9891500" cy="4711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Заключение</a:t>
            </a: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28383" y="2712369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654415" y="10649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057161" y="960423"/>
            <a:ext cx="10077678" cy="26331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рамках работы был изучен предоставленный бизнес процесс, выделены пользовательские требования, спроектирован процесс предоставления заявления с использованием системы, определены правила обмена сообщениями </a:t>
            </a:r>
            <a:r>
              <a:rPr lang="ru-RU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бекенда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с </a:t>
            </a:r>
            <a:r>
              <a:rPr lang="ru-RU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фронтендом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спроектирована архитектура </a:t>
            </a:r>
            <a:r>
              <a:rPr lang="ru-RU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бекенда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реализовано серверное приложение.</a:t>
            </a:r>
          </a:p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Результатом работы является, внедренная в процесс работы министерства, система, которая позволила сократить время работы над заявлением на 1 рабочий день. Система автоматически проверяет участки на пересечения с другими участками, автоматически отправляет заявление на регистрацию, формирует электронные документы, отправляет их в электронный документооборот для регистрации/подписания.</a:t>
            </a:r>
          </a:p>
        </p:txBody>
      </p:sp>
    </p:spTree>
    <p:extLst>
      <p:ext uri="{BB962C8B-B14F-4D97-AF65-F5344CB8AC3E}">
        <p14:creationId xmlns:p14="http://schemas.microsoft.com/office/powerpoint/2010/main" val="4202090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89560"/>
            <a:ext cx="7325803" cy="4443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Основание разработки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01124" y="844920"/>
            <a:ext cx="112840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Свердловской области встал вопрос о том, как автоматизировать работу с заявками по регистрации земельных/лесных участков. Департамент закупок </a:t>
            </a:r>
            <a:r>
              <a:rPr lang="ru-R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Сверд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Обл. 12.04.2022 выставил на портале «ЕИС ЗАКУПКИ» открытый конкурс.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33" y="1429695"/>
            <a:ext cx="10779853" cy="489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03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89560"/>
            <a:ext cx="11009027" cy="4805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Обобщенная схема комплексного лесопользования из описания объекта закупки</a:t>
            </a:r>
          </a:p>
        </p:txBody>
      </p:sp>
      <p:pic>
        <p:nvPicPr>
          <p:cNvPr id="8" name="Рисунок 7"/>
          <p:cNvPicPr/>
          <p:nvPr/>
        </p:nvPicPr>
        <p:blipFill>
          <a:blip r:embed="rId4"/>
          <a:stretch/>
        </p:blipFill>
        <p:spPr bwMode="auto">
          <a:xfrm>
            <a:off x="186609" y="664888"/>
            <a:ext cx="7753800" cy="6193112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9" name="Прямоугольник 8"/>
          <p:cNvSpPr/>
          <p:nvPr/>
        </p:nvSpPr>
        <p:spPr>
          <a:xfrm>
            <a:off x="8128492" y="786741"/>
            <a:ext cx="3977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описании объекта закупки требуется: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«Система должна предоставить возможность прохождения цикла процесса комплексного лесопользования».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397825" y="1863959"/>
            <a:ext cx="3168000" cy="576000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8128491" y="2164360"/>
            <a:ext cx="39772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рамках работы рассмотрим процесс оформления права пользования участком.</a:t>
            </a:r>
          </a:p>
        </p:txBody>
      </p:sp>
    </p:spTree>
    <p:extLst>
      <p:ext uri="{BB962C8B-B14F-4D97-AF65-F5344CB8AC3E}">
        <p14:creationId xmlns:p14="http://schemas.microsoft.com/office/powerpoint/2010/main" val="2038949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3" y="89560"/>
            <a:ext cx="11191793" cy="4420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Административные процедуры при предоставлении участка по мнению </a:t>
            </a:r>
            <a:r>
              <a:rPr lang="ru-RU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Сверд</a:t>
            </a:r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Обл.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01124" y="912576"/>
            <a:ext cx="803385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Рассмотрение проектной документации;</a:t>
            </a:r>
          </a:p>
          <a:p>
            <a:pPr marL="342900" indent="-342900">
              <a:buAutoNum type="arabicPeriod"/>
            </a:pP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 Прием и регистрация заявления на предварительное согласование лесного участка;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 Принятие решения о предварительном согласовании либо отказ в предварительном согласовании лесного участка;</a:t>
            </a:r>
          </a:p>
          <a:p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 Прием и регистрация заявления о предоставлении в пределах земель лесного фонда лесного участка в пользование;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5. Рассмотрение заявления о предоставлении в пределах земель лесного фонда лесного участка в пользование;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6. Формирование и направление межведомственных запросов в другие органы (организации);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7. Направление заявителю копии решения уполномоченного органа о предоставлении лесного участка либо извещения об отказе в предоставлении услуги; 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8. Подготовка правоустанавливающего документа на лесной участок;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9. Подписание правоустанавливающего документа на лесной участок (акт приема-передачи лесного участка в пользование входит в состав правоустанавливающего документа).</a:t>
            </a:r>
          </a:p>
        </p:txBody>
      </p:sp>
    </p:spTree>
    <p:extLst>
      <p:ext uri="{BB962C8B-B14F-4D97-AF65-F5344CB8AC3E}">
        <p14:creationId xmlns:p14="http://schemas.microsoft.com/office/powerpoint/2010/main" val="623537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89560"/>
            <a:ext cx="10269004" cy="4693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От административных процедур к услугам, которые оказывает министерство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6837629" y="2336386"/>
            <a:ext cx="5133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Приказ об утверждении проектной документации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6837629" y="3779224"/>
            <a:ext cx="4055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Приказ о согласовании лесного участка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6837629" y="5299784"/>
            <a:ext cx="52676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Приказ о предоставлении лесного участка в пользование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Договор или Акт приёма передачи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594131" y="2336386"/>
            <a:ext cx="4299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Проектная документация лесного участка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416506" y="3640725"/>
            <a:ext cx="48124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Заявление на предварительное согласование лесного участка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416506" y="5222063"/>
            <a:ext cx="48124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Заявление о предоставлении в пределах земель лесного фонда лесного участка в пользование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ru-RU" dirty="0"/>
          </a:p>
        </p:txBody>
      </p:sp>
      <p:sp>
        <p:nvSpPr>
          <p:cNvPr id="14" name="Стрелка вправо 13"/>
          <p:cNvSpPr/>
          <p:nvPr/>
        </p:nvSpPr>
        <p:spPr>
          <a:xfrm>
            <a:off x="5297422" y="2399412"/>
            <a:ext cx="913960" cy="243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 вправо 14"/>
          <p:cNvSpPr/>
          <p:nvPr/>
        </p:nvSpPr>
        <p:spPr>
          <a:xfrm>
            <a:off x="5306277" y="3842250"/>
            <a:ext cx="913960" cy="243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 вправо 15"/>
          <p:cNvSpPr/>
          <p:nvPr/>
        </p:nvSpPr>
        <p:spPr>
          <a:xfrm>
            <a:off x="5297422" y="5440448"/>
            <a:ext cx="913960" cy="243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1895124" y="1292286"/>
            <a:ext cx="8675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Предоставление услуги начинается с заявления, заканчивается итоговым документом</a:t>
            </a:r>
          </a:p>
        </p:txBody>
      </p:sp>
    </p:spTree>
    <p:extLst>
      <p:ext uri="{BB962C8B-B14F-4D97-AF65-F5344CB8AC3E}">
        <p14:creationId xmlns:p14="http://schemas.microsoft.com/office/powerpoint/2010/main" val="2539103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89560"/>
            <a:ext cx="9891500" cy="3945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Цель и задачи</a:t>
            </a: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301123" y="2857912"/>
            <a:ext cx="9891501" cy="2574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Задачи: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Изучить документооборот министерства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Определить структуру потоков данных при работе с </a:t>
            </a:r>
            <a:r>
              <a:rPr lang="ru-RU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бекенд</a:t>
            </a:r>
            <a:r>
              <a:rPr lang="ru-R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частью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Определить классы в нотации UML для предметной области, для интеграций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Разработать логическую модель данных</a:t>
            </a:r>
          </a:p>
          <a:p>
            <a:pPr algn="l"/>
            <a:endParaRPr lang="ru-RU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301123" y="844161"/>
            <a:ext cx="8853121" cy="18803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Цель работы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сократить время для работы над заявлением (предоставления услуги). На всех этапах работы с заявлением (От формирования заявления, до вынесения итогового документа)</a:t>
            </a:r>
          </a:p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Путем формализации документооборота, автоматической проверкой образуемых участков, генерации и заполнения необходимых документов, подписания документов в системе электронного документооборота.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9521505" y="6549920"/>
            <a:ext cx="42135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/>
              <a:t>этапы работ выделены в госте 19.102–77</a:t>
            </a:r>
          </a:p>
        </p:txBody>
      </p:sp>
    </p:spTree>
    <p:extLst>
      <p:ext uri="{BB962C8B-B14F-4D97-AF65-F5344CB8AC3E}">
        <p14:creationId xmlns:p14="http://schemas.microsoft.com/office/powerpoint/2010/main" val="2838040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89560"/>
            <a:ext cx="9891500" cy="3945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Основные этапы работы с системой: Генерация и регистрация заявления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781B5E-EDFF-3256-7773-5F0F0B0EC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288" y="696853"/>
            <a:ext cx="4019934" cy="59838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DF23E6B-6266-D375-9945-06B63A56D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4779" y="696853"/>
            <a:ext cx="4411721" cy="598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22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89560"/>
            <a:ext cx="9891500" cy="3945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Основные этапы работы с системой: Проверка пересечений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920" y="646299"/>
            <a:ext cx="8316924" cy="621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0451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30303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</TotalTime>
  <Words>1067</Words>
  <Application>Microsoft Office PowerPoint</Application>
  <PresentationFormat>Широкоэкранный</PresentationFormat>
  <Paragraphs>124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Мищенко Олег Юрьевич</dc:creator>
  <cp:lastModifiedBy>Каспшицкий Алексей</cp:lastModifiedBy>
  <cp:revision>187</cp:revision>
  <dcterms:created xsi:type="dcterms:W3CDTF">2021-01-25T10:59:14Z</dcterms:created>
  <dcterms:modified xsi:type="dcterms:W3CDTF">2024-06-12T14:14:54Z</dcterms:modified>
</cp:coreProperties>
</file>